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8" r:id="rId4"/>
    <p:sldId id="269" r:id="rId5"/>
    <p:sldId id="260" r:id="rId6"/>
    <p:sldId id="270" r:id="rId7"/>
    <p:sldId id="271" r:id="rId8"/>
    <p:sldId id="261" r:id="rId9"/>
    <p:sldId id="258" r:id="rId10"/>
    <p:sldId id="262" r:id="rId11"/>
    <p:sldId id="263" r:id="rId12"/>
    <p:sldId id="272" r:id="rId13"/>
    <p:sldId id="264" r:id="rId14"/>
    <p:sldId id="265" r:id="rId15"/>
    <p:sldId id="273" r:id="rId16"/>
    <p:sldId id="266" r:id="rId17"/>
    <p:sldId id="267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17" autoAdjust="0"/>
    <p:restoredTop sz="94660"/>
  </p:normalViewPr>
  <p:slideViewPr>
    <p:cSldViewPr>
      <p:cViewPr varScale="1">
        <p:scale>
          <a:sx n="68" d="100"/>
          <a:sy n="68" d="100"/>
        </p:scale>
        <p:origin x="-4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B86348-09F8-4F08-8352-03C3BCC6173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921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EAB09C8-8CD3-4E8E-AD2B-1D55806E099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41A031-FD1A-41CC-AC84-1821A31034A9}" type="slidenum">
              <a:rPr lang="ru-RU"/>
              <a:pPr/>
              <a:t>1</a:t>
            </a:fld>
            <a:endParaRPr lang="ru-RU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D1B769-2527-4FB3-8FC2-8E2C4B808012}" type="slidenum">
              <a:rPr lang="ru-RU"/>
              <a:pPr/>
              <a:t>10</a:t>
            </a:fld>
            <a:endParaRPr lang="ru-RU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15F00A-F4D0-4FD1-BD21-FAD2D03F4317}" type="slidenum">
              <a:rPr lang="ru-RU"/>
              <a:pPr/>
              <a:t>11</a:t>
            </a:fld>
            <a:endParaRPr lang="ru-RU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55718D-8E96-4AB4-B646-449C9B5743A3}" type="slidenum">
              <a:rPr lang="ru-RU"/>
              <a:pPr/>
              <a:t>12</a:t>
            </a:fld>
            <a:endParaRPr lang="ru-RU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290D3B-CCB5-428D-9882-59F9A1E6161E}" type="slidenum">
              <a:rPr lang="ru-RU"/>
              <a:pPr/>
              <a:t>13</a:t>
            </a:fld>
            <a:endParaRPr lang="ru-RU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20A34A-ED92-43AB-AF60-062E18783578}" type="slidenum">
              <a:rPr lang="ru-RU"/>
              <a:pPr/>
              <a:t>14</a:t>
            </a:fld>
            <a:endParaRPr lang="ru-RU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1E15E4-46D1-4FF5-AC5A-7ACA0DD07618}" type="slidenum">
              <a:rPr lang="ru-RU"/>
              <a:pPr/>
              <a:t>16</a:t>
            </a:fld>
            <a:endParaRPr lang="ru-RU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29C185-D005-4398-9FD1-0212058388BF}" type="slidenum">
              <a:rPr lang="ru-RU"/>
              <a:pPr/>
              <a:t>17</a:t>
            </a:fld>
            <a:endParaRPr lang="ru-RU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6832E4-72C8-4FB3-B9A5-0F58133595B8}" type="slidenum">
              <a:rPr lang="ru-RU"/>
              <a:pPr/>
              <a:t>2</a:t>
            </a:fld>
            <a:endParaRPr lang="ru-RU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D37148-8050-45BF-91DA-0E315D9865E2}" type="slidenum">
              <a:rPr lang="ru-RU"/>
              <a:pPr/>
              <a:t>3</a:t>
            </a:fld>
            <a:endParaRPr 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4CEDE3-0FAA-422D-8F48-C1481E0539DF}" type="slidenum">
              <a:rPr lang="ru-RU"/>
              <a:pPr/>
              <a:t>4</a:t>
            </a:fld>
            <a:endParaRPr lang="ru-RU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C334C8-398B-4DF8-A20B-3C9E6924D8EB}" type="slidenum">
              <a:rPr lang="ru-RU"/>
              <a:pPr/>
              <a:t>5</a:t>
            </a:fld>
            <a:endParaRPr lang="ru-RU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C50EF4-A52D-417D-8C43-793BB7F8D6C0}" type="slidenum">
              <a:rPr lang="ru-RU"/>
              <a:pPr/>
              <a:t>6</a:t>
            </a:fld>
            <a:endParaRPr lang="ru-RU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CAD1E9-2FF7-4A9C-AA6F-1BD25D79E57F}" type="slidenum">
              <a:rPr lang="ru-RU"/>
              <a:pPr/>
              <a:t>7</a:t>
            </a:fld>
            <a:endParaRPr lang="ru-RU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97ED05-1105-4599-9D06-A9B9A56596D7}" type="slidenum">
              <a:rPr lang="ru-RU"/>
              <a:pPr/>
              <a:t>8</a:t>
            </a:fld>
            <a:endParaRPr lang="ru-RU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1FBA92-8BED-43E4-862D-F8B6BE6B00B0}" type="slidenum">
              <a:rPr lang="ru-RU"/>
              <a:pPr/>
              <a:t>9</a:t>
            </a:fld>
            <a:endParaRPr lang="ru-RU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835D-223D-4D79-BF0D-B7DE2E149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04F4-3D5A-42E5-89A5-3175FB2CC5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4F96C-0743-49F1-993B-97783462CF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9C166-45EB-4F80-9913-EDE861F3D2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355A5-5A01-4818-93D1-F4942D34D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C26F9-3F1C-4AD9-BF26-59BABF06B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02987-48CC-4612-B6B0-FD75E55E1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3F2E-6B1C-4C2E-B667-B1CB2979B2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2B47D-0168-4B43-8ECC-D6B39907EF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FE0E-6FB8-4B23-957E-044BC1FB9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79B1537-BCDB-4151-B195-F7E276CF7F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E717CC-790B-4FED-A0E4-E341A92481B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1447800"/>
            <a:ext cx="8229600" cy="1736725"/>
          </a:xfrm>
          <a:noFill/>
          <a:ln/>
        </p:spPr>
        <p:txBody>
          <a:bodyPr>
            <a:normAutofit/>
          </a:bodyPr>
          <a:lstStyle/>
          <a:p>
            <a:r>
              <a:rPr lang="ru-RU"/>
              <a:t>Тест по теме:   </a:t>
            </a:r>
            <a:br>
              <a:rPr lang="ru-RU"/>
            </a:br>
            <a:r>
              <a:rPr lang="ru-RU"/>
              <a:t>«Квадратные уравнения»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Решение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Пусть х м одна сторона прямоугольника,</a:t>
            </a:r>
          </a:p>
          <a:p>
            <a:pPr>
              <a:buFontTx/>
              <a:buNone/>
            </a:pPr>
            <a:r>
              <a:rPr lang="ru-RU"/>
              <a:t>тогда х+10 (м) будет другая сторона ,</a:t>
            </a:r>
          </a:p>
          <a:p>
            <a:pPr>
              <a:buFontTx/>
              <a:buNone/>
            </a:pPr>
            <a:r>
              <a:rPr lang="ru-RU"/>
              <a:t>а так как по условию задачи площадь равна 1200 м</a:t>
            </a:r>
            <a:r>
              <a:rPr lang="en-US">
                <a:cs typeface="Arial" charset="0"/>
              </a:rPr>
              <a:t>²</a:t>
            </a:r>
            <a:r>
              <a:rPr lang="ru-RU"/>
              <a:t>,</a:t>
            </a:r>
          </a:p>
          <a:p>
            <a:pPr>
              <a:buFontTx/>
              <a:buNone/>
            </a:pPr>
            <a:r>
              <a:rPr lang="ru-RU"/>
              <a:t>составлю уравнение:</a:t>
            </a:r>
          </a:p>
          <a:p>
            <a:pPr>
              <a:buFontTx/>
              <a:buNone/>
            </a:pPr>
            <a:r>
              <a:rPr lang="ru-RU"/>
              <a:t>Х ( х + 10) = 1200.</a:t>
            </a:r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endParaRPr lang="ru-RU"/>
          </a:p>
        </p:txBody>
      </p:sp>
      <p:pic>
        <p:nvPicPr>
          <p:cNvPr id="71686" name="Picture 6" descr="Точечный рисуно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810000"/>
            <a:ext cx="2824163" cy="2114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477125" cy="1143000"/>
          </a:xfrm>
        </p:spPr>
        <p:txBody>
          <a:bodyPr/>
          <a:lstStyle/>
          <a:p>
            <a:r>
              <a:rPr lang="ru-RU"/>
              <a:t>Решу уравнение:</a:t>
            </a:r>
          </a:p>
        </p:txBody>
      </p:sp>
      <p:sp>
        <p:nvSpPr>
          <p:cNvPr id="7373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buFontTx/>
              <a:buNone/>
            </a:pPr>
            <a:r>
              <a:rPr lang="ru-RU" sz="2800"/>
              <a:t>х</a:t>
            </a:r>
            <a:r>
              <a:rPr lang="en-US" sz="2800">
                <a:cs typeface="Arial" charset="0"/>
              </a:rPr>
              <a:t>²</a:t>
            </a:r>
            <a:r>
              <a:rPr lang="ru-RU" sz="2800">
                <a:cs typeface="Arial" charset="0"/>
              </a:rPr>
              <a:t> + 10х – 1200 = 0</a:t>
            </a:r>
          </a:p>
          <a:p>
            <a:pPr marL="609600" indent="-609600">
              <a:buFontTx/>
              <a:buNone/>
            </a:pPr>
            <a:r>
              <a:rPr lang="ru-RU" sz="2800">
                <a:cs typeface="Arial" charset="0"/>
              </a:rPr>
              <a:t>Д = 100 – 4 (-1200) =100 + 4800 = 4900</a:t>
            </a:r>
          </a:p>
          <a:p>
            <a:pPr marL="609600" indent="-609600">
              <a:buFontTx/>
              <a:buNone/>
            </a:pPr>
            <a:r>
              <a:rPr lang="ru-RU" sz="2800">
                <a:cs typeface="Arial" charset="0"/>
              </a:rPr>
              <a:t>Х = 30 (м) – одна сторона</a:t>
            </a:r>
          </a:p>
          <a:p>
            <a:pPr marL="609600" indent="-609600">
              <a:buFontTx/>
              <a:buNone/>
            </a:pPr>
            <a:r>
              <a:rPr lang="ru-RU" sz="2800">
                <a:cs typeface="Arial" charset="0"/>
              </a:rPr>
              <a:t>Х = - 40 (м) – не удовлетворяет условию задачи.</a:t>
            </a:r>
          </a:p>
          <a:p>
            <a:pPr marL="609600" indent="-609600">
              <a:buFontTx/>
              <a:buAutoNum type="arabicParenR"/>
            </a:pPr>
            <a:r>
              <a:rPr lang="ru-RU" sz="2800">
                <a:cs typeface="Arial" charset="0"/>
              </a:rPr>
              <a:t>30 + 10 = 40 (м) – другая сторона прямоугольника.</a:t>
            </a:r>
          </a:p>
          <a:p>
            <a:pPr marL="609600" indent="-609600">
              <a:buFontTx/>
              <a:buAutoNum type="arabicParenR"/>
            </a:pPr>
            <a:r>
              <a:rPr lang="ru-RU" sz="2800">
                <a:cs typeface="Arial" charset="0"/>
              </a:rPr>
              <a:t>(30 + 40) 2 = 140 (м) – длина изгороди.</a:t>
            </a:r>
          </a:p>
          <a:p>
            <a:pPr marL="609600" indent="-609600">
              <a:buFontTx/>
              <a:buNone/>
            </a:pPr>
            <a:r>
              <a:rPr lang="ru-RU" sz="2800">
                <a:cs typeface="Arial" charset="0"/>
              </a:rPr>
              <a:t>Ответ: 140 м.</a:t>
            </a:r>
            <a:endParaRPr lang="en-US" sz="28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3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3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37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37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7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7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37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37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37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37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37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37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/>
              <a:t>Задача №2.</a:t>
            </a:r>
            <a:br>
              <a:rPr lang="ru-RU" sz="2800"/>
            </a:br>
            <a:r>
              <a:rPr lang="ru-RU" sz="2800"/>
              <a:t> Выберите уравнение соответствующее     условию задачи.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ru-RU" sz="2400"/>
              <a:t>В прямоугольном треугольнике</a:t>
            </a:r>
          </a:p>
          <a:p>
            <a:pPr marL="609600" indent="-609600">
              <a:buFontTx/>
              <a:buNone/>
            </a:pPr>
            <a:r>
              <a:rPr lang="ru-RU" sz="2400"/>
              <a:t>   гипотенуза на 5 см больше одного катета и на 10 см больше другого. Найдите гипотенузу.</a:t>
            </a:r>
          </a:p>
          <a:p>
            <a:pPr marL="609600" indent="-609600">
              <a:buFontTx/>
              <a:buNone/>
            </a:pPr>
            <a:endParaRPr lang="ru-RU" sz="2400"/>
          </a:p>
          <a:p>
            <a:pPr marL="609600" indent="-609600">
              <a:buFontTx/>
              <a:buNone/>
            </a:pPr>
            <a:r>
              <a:rPr lang="ru-RU" sz="2400"/>
              <a:t>1)(х – 5)</a:t>
            </a:r>
            <a:r>
              <a:rPr lang="en-US" sz="2400">
                <a:cs typeface="Arial" charset="0"/>
              </a:rPr>
              <a:t>²</a:t>
            </a:r>
            <a:r>
              <a:rPr lang="ru-RU" sz="2400">
                <a:cs typeface="Arial" charset="0"/>
              </a:rPr>
              <a:t>+</a:t>
            </a:r>
            <a:r>
              <a:rPr lang="ru-RU" sz="2400"/>
              <a:t>(х -10)</a:t>
            </a:r>
            <a:r>
              <a:rPr lang="en-US" sz="2400">
                <a:cs typeface="Arial" charset="0"/>
              </a:rPr>
              <a:t>²</a:t>
            </a:r>
            <a:r>
              <a:rPr lang="ru-RU" sz="2400"/>
              <a:t> = х</a:t>
            </a:r>
            <a:r>
              <a:rPr lang="en-US" sz="2400">
                <a:cs typeface="Arial" charset="0"/>
              </a:rPr>
              <a:t>²</a:t>
            </a:r>
            <a:r>
              <a:rPr lang="ru-RU" sz="2400">
                <a:cs typeface="Arial" charset="0"/>
              </a:rPr>
              <a:t>;</a:t>
            </a:r>
          </a:p>
          <a:p>
            <a:pPr marL="609600" indent="-609600">
              <a:buFontTx/>
              <a:buNone/>
            </a:pPr>
            <a:r>
              <a:rPr lang="ru-RU" sz="2400"/>
              <a:t>2)(х + 5)</a:t>
            </a:r>
            <a:r>
              <a:rPr lang="en-US" sz="2400">
                <a:cs typeface="Arial" charset="0"/>
              </a:rPr>
              <a:t>²</a:t>
            </a:r>
            <a:r>
              <a:rPr lang="ru-RU" sz="2400">
                <a:cs typeface="Arial" charset="0"/>
              </a:rPr>
              <a:t>+</a:t>
            </a:r>
            <a:r>
              <a:rPr lang="ru-RU" sz="2400"/>
              <a:t>(х+10)</a:t>
            </a:r>
            <a:r>
              <a:rPr lang="en-US" sz="2400">
                <a:cs typeface="Arial" charset="0"/>
              </a:rPr>
              <a:t>²</a:t>
            </a:r>
            <a:r>
              <a:rPr lang="ru-RU" sz="2400"/>
              <a:t> = х</a:t>
            </a:r>
            <a:r>
              <a:rPr lang="en-US" sz="2400">
                <a:cs typeface="Arial" charset="0"/>
              </a:rPr>
              <a:t>²</a:t>
            </a:r>
            <a:r>
              <a:rPr lang="ru-RU" sz="2400">
                <a:cs typeface="Arial" charset="0"/>
              </a:rPr>
              <a:t>;                                х  </a:t>
            </a:r>
          </a:p>
          <a:p>
            <a:pPr marL="609600" indent="-609600">
              <a:buFontTx/>
              <a:buNone/>
            </a:pPr>
            <a:r>
              <a:rPr lang="ru-RU" sz="2400"/>
              <a:t>3)х </a:t>
            </a:r>
            <a:r>
              <a:rPr lang="en-US" sz="2400">
                <a:cs typeface="Arial" charset="0"/>
              </a:rPr>
              <a:t>²</a:t>
            </a:r>
            <a:r>
              <a:rPr lang="ru-RU" sz="2400">
                <a:cs typeface="Arial" charset="0"/>
              </a:rPr>
              <a:t>+</a:t>
            </a:r>
            <a:r>
              <a:rPr lang="ru-RU" sz="2400"/>
              <a:t>(х-10)</a:t>
            </a:r>
            <a:r>
              <a:rPr lang="en-US" sz="2400">
                <a:cs typeface="Arial" charset="0"/>
              </a:rPr>
              <a:t>²</a:t>
            </a:r>
            <a:r>
              <a:rPr lang="ru-RU" sz="2400"/>
              <a:t> = (х</a:t>
            </a:r>
            <a:r>
              <a:rPr lang="ru-RU" sz="2400">
                <a:cs typeface="Arial" charset="0"/>
              </a:rPr>
              <a:t> -5)</a:t>
            </a:r>
            <a:r>
              <a:rPr lang="en-US" sz="2400">
                <a:cs typeface="Arial" charset="0"/>
              </a:rPr>
              <a:t>²</a:t>
            </a:r>
            <a:r>
              <a:rPr lang="ru-RU" sz="2400">
                <a:cs typeface="Arial" charset="0"/>
              </a:rPr>
              <a:t>.   (х-10)                                             </a:t>
            </a:r>
            <a:endParaRPr lang="en-US" sz="2400">
              <a:cs typeface="Arial" charset="0"/>
            </a:endParaRPr>
          </a:p>
          <a:p>
            <a:pPr marL="609600" indent="-609600">
              <a:buFontTx/>
              <a:buNone/>
            </a:pPr>
            <a:r>
              <a:rPr lang="ru-RU" sz="2400"/>
              <a:t>                                           </a:t>
            </a:r>
            <a:r>
              <a:rPr lang="ru-RU" sz="2400">
                <a:cs typeface="Arial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609600" indent="-609600">
              <a:buFontTx/>
              <a:buNone/>
            </a:pPr>
            <a:r>
              <a:rPr lang="ru-RU" sz="2400"/>
              <a:t>                                                        (х-5)</a:t>
            </a:r>
          </a:p>
          <a:p>
            <a:pPr marL="609600" indent="-609600">
              <a:buFontTx/>
              <a:buNone/>
            </a:pPr>
            <a:r>
              <a:rPr lang="ru-RU" sz="2400"/>
              <a:t>Ответ:1)             </a:t>
            </a:r>
          </a:p>
        </p:txBody>
      </p:sp>
      <p:sp>
        <p:nvSpPr>
          <p:cNvPr id="118792" name="AutoShape 8"/>
          <p:cNvSpPr>
            <a:spLocks noChangeArrowheads="1"/>
          </p:cNvSpPr>
          <p:nvPr/>
        </p:nvSpPr>
        <p:spPr bwMode="auto">
          <a:xfrm>
            <a:off x="4495800" y="3276600"/>
            <a:ext cx="3124200" cy="17526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8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/>
      <p:bldP spid="11878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Работа по учебнику, стр.120.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1 группа  № 556</a:t>
            </a:r>
          </a:p>
          <a:p>
            <a:pPr>
              <a:buFontTx/>
              <a:buNone/>
            </a:pPr>
            <a:endParaRPr lang="ru-RU"/>
          </a:p>
          <a:p>
            <a:r>
              <a:rPr lang="ru-RU"/>
              <a:t>2 группа  № 557</a:t>
            </a:r>
          </a:p>
          <a:p>
            <a:pPr>
              <a:buFontTx/>
              <a:buNone/>
            </a:pPr>
            <a:endParaRPr lang="ru-RU"/>
          </a:p>
          <a:p>
            <a:r>
              <a:rPr lang="ru-RU"/>
              <a:t>3 группа  № 558</a:t>
            </a:r>
          </a:p>
          <a:p>
            <a:endParaRPr lang="ru-RU"/>
          </a:p>
          <a:p>
            <a:r>
              <a:rPr lang="ru-RU"/>
              <a:t>4 группа  № 566</a:t>
            </a:r>
          </a:p>
          <a:p>
            <a:pPr>
              <a:buFontTx/>
              <a:buNone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Ответы к задачам: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№ 556                           11 и 17</a:t>
            </a:r>
          </a:p>
          <a:p>
            <a:endParaRPr lang="ru-RU"/>
          </a:p>
          <a:p>
            <a:r>
              <a:rPr lang="ru-RU"/>
              <a:t>№ 557                           10 и 12</a:t>
            </a:r>
          </a:p>
          <a:p>
            <a:pPr>
              <a:buFontTx/>
              <a:buNone/>
            </a:pPr>
            <a:endParaRPr lang="ru-RU"/>
          </a:p>
          <a:p>
            <a:r>
              <a:rPr lang="ru-RU"/>
              <a:t>№ 558                  6 см, 10 см, 32 см</a:t>
            </a:r>
          </a:p>
          <a:p>
            <a:endParaRPr lang="ru-RU"/>
          </a:p>
          <a:p>
            <a:r>
              <a:rPr lang="ru-RU"/>
              <a:t>№ 566                           15 см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На «5» </a:t>
            </a:r>
            <a:r>
              <a:rPr lang="ru-RU" dirty="0" smtClean="0"/>
              <a:t>Найдите катеты прямоугольного </a:t>
            </a:r>
            <a:r>
              <a:rPr lang="ru-RU" dirty="0" smtClean="0"/>
              <a:t>            треугольника</a:t>
            </a:r>
            <a:r>
              <a:rPr lang="ru-RU" dirty="0" smtClean="0"/>
              <a:t>, если их сумма равна 46 см, а гипотенуза треугольника 34 см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На «4» </a:t>
            </a:r>
            <a:r>
              <a:rPr lang="ru-RU" dirty="0" smtClean="0"/>
              <a:t>Спортивная площадка площадью 1800 см</a:t>
            </a:r>
            <a:r>
              <a:rPr lang="ru-RU" baseline="30000" dirty="0" smtClean="0"/>
              <a:t>2</a:t>
            </a:r>
            <a:r>
              <a:rPr lang="ru-RU" dirty="0" smtClean="0"/>
              <a:t> имеет форму прямоугольника, длина которого </a:t>
            </a:r>
            <a:r>
              <a:rPr lang="ru-RU" dirty="0" smtClean="0"/>
              <a:t>на   </a:t>
            </a:r>
            <a:r>
              <a:rPr lang="ru-RU" dirty="0" smtClean="0"/>
              <a:t>5 м больше ширины. Найдите размеры площадки.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На «3» </a:t>
            </a:r>
            <a:r>
              <a:rPr lang="ru-RU" dirty="0" smtClean="0"/>
              <a:t>Произведение двух натуральных чисел равно 273. Найдите эти числа, если одно из них на 8 больше другого.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/>
              <a:t>Ответы к задачам самостоятельной работы: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7386638" cy="4497388"/>
          </a:xfrm>
        </p:spPr>
        <p:txBody>
          <a:bodyPr/>
          <a:lstStyle/>
          <a:p>
            <a:r>
              <a:rPr lang="ru-RU"/>
              <a:t>на «5»                      16 см, 30 см.</a:t>
            </a:r>
          </a:p>
          <a:p>
            <a:endParaRPr lang="ru-RU"/>
          </a:p>
          <a:p>
            <a:r>
              <a:rPr lang="ru-RU"/>
              <a:t>на «4»                        40 м, 45 м.</a:t>
            </a:r>
          </a:p>
          <a:p>
            <a:endParaRPr lang="ru-RU"/>
          </a:p>
          <a:p>
            <a:r>
              <a:rPr lang="ru-RU"/>
              <a:t>на «3»                      х(х+8)=273,</a:t>
            </a:r>
          </a:p>
          <a:p>
            <a:pPr>
              <a:buFontTx/>
              <a:buNone/>
            </a:pPr>
            <a:r>
              <a:rPr lang="ru-RU"/>
              <a:t>                                              12; 20.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Домашнее задание: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7386638" cy="4497388"/>
          </a:xfrm>
        </p:spPr>
        <p:txBody>
          <a:bodyPr/>
          <a:lstStyle/>
          <a:p>
            <a:r>
              <a:rPr lang="ru-RU"/>
              <a:t>Учебник п.22 стр.119, задача 2.</a:t>
            </a:r>
          </a:p>
          <a:p>
            <a:pPr>
              <a:buFontTx/>
              <a:buNone/>
            </a:pPr>
            <a:endParaRPr lang="ru-RU"/>
          </a:p>
          <a:p>
            <a:r>
              <a:rPr lang="ru-RU"/>
              <a:t>№ 556, № 557, № 558, № 566 </a:t>
            </a:r>
          </a:p>
          <a:p>
            <a:pPr>
              <a:buFontTx/>
              <a:buNone/>
            </a:pPr>
            <a:r>
              <a:rPr lang="ru-RU"/>
              <a:t>(нерешенные любые две задачи)</a:t>
            </a:r>
          </a:p>
          <a:p>
            <a:pPr>
              <a:buFontTx/>
              <a:buNone/>
            </a:pPr>
            <a:endParaRPr lang="ru-RU"/>
          </a:p>
          <a:p>
            <a:r>
              <a:rPr lang="ru-RU"/>
              <a:t>№ 570 (для сильных учащихся)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28600"/>
            <a:ext cx="7315200" cy="6172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b="1"/>
              <a:t>№1. Какое из уравнений является квадратным</a:t>
            </a:r>
            <a:r>
              <a:rPr lang="ru-RU"/>
              <a:t>: 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/>
          </a:p>
          <a:p>
            <a:pPr>
              <a:lnSpc>
                <a:spcPct val="90000"/>
              </a:lnSpc>
              <a:buFontTx/>
              <a:buNone/>
            </a:pPr>
            <a:r>
              <a:rPr lang="ru-RU" b="1"/>
              <a:t>         1)2</a:t>
            </a:r>
            <a:r>
              <a:rPr lang="en-US" b="1"/>
              <a:t>x</a:t>
            </a:r>
            <a:r>
              <a:rPr lang="en-US" b="1">
                <a:cs typeface="Arial" charset="0"/>
              </a:rPr>
              <a:t>²-</a:t>
            </a:r>
            <a:r>
              <a:rPr lang="ru-RU" b="1">
                <a:cs typeface="Arial" charset="0"/>
              </a:rPr>
              <a:t>7</a:t>
            </a:r>
            <a:r>
              <a:rPr lang="en-US" b="1">
                <a:cs typeface="Arial" charset="0"/>
              </a:rPr>
              <a:t>x+1=0</a:t>
            </a:r>
            <a:endParaRPr lang="ru-RU" b="1"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b="1"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b="1">
                <a:cs typeface="Arial" charset="0"/>
              </a:rPr>
              <a:t>         2)1-12x</a:t>
            </a:r>
            <a:r>
              <a:rPr lang="ru-RU" b="1">
                <a:cs typeface="Arial" charset="0"/>
              </a:rPr>
              <a:t>=0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b="1"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b="1">
                <a:cs typeface="Arial" charset="0"/>
              </a:rPr>
              <a:t>         3)</a:t>
            </a:r>
            <a:r>
              <a:rPr lang="en-US" b="1">
                <a:cs typeface="Arial" charset="0"/>
              </a:rPr>
              <a:t>x</a:t>
            </a:r>
            <a:r>
              <a:rPr lang="ru-RU" b="1" baseline="30000">
                <a:cs typeface="Arial" charset="0"/>
              </a:rPr>
              <a:t>4_ </a:t>
            </a:r>
            <a:r>
              <a:rPr lang="ru-RU" b="1">
                <a:cs typeface="Arial" charset="0"/>
              </a:rPr>
              <a:t>27</a:t>
            </a:r>
            <a:r>
              <a:rPr lang="en-US" b="1">
                <a:cs typeface="Arial" charset="0"/>
              </a:rPr>
              <a:t>x</a:t>
            </a:r>
            <a:r>
              <a:rPr lang="ru-RU" b="1">
                <a:cs typeface="Arial" charset="0"/>
              </a:rPr>
              <a:t>=0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b="1"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b="1"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b="1">
                <a:cs typeface="Arial" charset="0"/>
              </a:rPr>
              <a:t>   Ответ:1) 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b="1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№2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ru-RU" sz="2800" b="1">
                <a:cs typeface="Arial" charset="0"/>
              </a:rPr>
              <a:t> В уравнении 4-9</a:t>
            </a:r>
            <a:r>
              <a:rPr lang="en-US" sz="2800" b="1">
                <a:cs typeface="Arial" charset="0"/>
              </a:rPr>
              <a:t>x</a:t>
            </a:r>
            <a:r>
              <a:rPr lang="ru-RU" sz="2800" b="1">
                <a:cs typeface="Arial" charset="0"/>
              </a:rPr>
              <a:t>+5</a:t>
            </a:r>
            <a:r>
              <a:rPr lang="en-US" sz="2800" b="1">
                <a:cs typeface="Arial" charset="0"/>
              </a:rPr>
              <a:t>x²</a:t>
            </a:r>
            <a:r>
              <a:rPr lang="ru-RU" sz="2800" b="1">
                <a:cs typeface="Arial" charset="0"/>
              </a:rPr>
              <a:t>=0, чему равны  коэффициенты   </a:t>
            </a:r>
            <a:r>
              <a:rPr lang="ru-RU" sz="2800" b="1" i="1">
                <a:cs typeface="Arial" charset="0"/>
              </a:rPr>
              <a:t>а?</a:t>
            </a:r>
            <a:r>
              <a:rPr lang="ru-RU" sz="2800" b="1">
                <a:cs typeface="Arial" charset="0"/>
              </a:rPr>
              <a:t>,   </a:t>
            </a:r>
            <a:r>
              <a:rPr lang="ru-RU" sz="2800" b="1" i="1">
                <a:cs typeface="Arial" charset="0"/>
              </a:rPr>
              <a:t>в?</a:t>
            </a:r>
            <a:r>
              <a:rPr lang="ru-RU" sz="2800" b="1">
                <a:cs typeface="Arial" charset="0"/>
              </a:rPr>
              <a:t>,   свободный член  </a:t>
            </a:r>
            <a:r>
              <a:rPr lang="ru-RU" sz="2800" b="1" i="1">
                <a:cs typeface="Arial" charset="0"/>
              </a:rPr>
              <a:t>с?</a:t>
            </a:r>
            <a:endParaRPr lang="ru-RU" sz="2800" b="1">
              <a:cs typeface="Arial" charset="0"/>
            </a:endParaRPr>
          </a:p>
          <a:p>
            <a:pPr>
              <a:buFontTx/>
              <a:buNone/>
            </a:pPr>
            <a:endParaRPr lang="ru-RU" sz="2800" b="1">
              <a:cs typeface="Arial" charset="0"/>
            </a:endParaRPr>
          </a:p>
          <a:p>
            <a:pPr>
              <a:buFontTx/>
              <a:buNone/>
            </a:pPr>
            <a:endParaRPr lang="ru-RU" sz="2800" b="1">
              <a:cs typeface="Arial" charset="0"/>
            </a:endParaRPr>
          </a:p>
          <a:p>
            <a:pPr>
              <a:buFontTx/>
              <a:buNone/>
            </a:pPr>
            <a:r>
              <a:rPr lang="ru-RU" sz="2800" b="1">
                <a:cs typeface="Arial" charset="0"/>
              </a:rPr>
              <a:t>         1)4     </a:t>
            </a:r>
          </a:p>
          <a:p>
            <a:pPr>
              <a:buFontTx/>
              <a:buNone/>
            </a:pPr>
            <a:r>
              <a:rPr lang="ru-RU" sz="2800" b="1">
                <a:cs typeface="Arial" charset="0"/>
              </a:rPr>
              <a:t>         2)-9</a:t>
            </a:r>
          </a:p>
          <a:p>
            <a:pPr>
              <a:buFontTx/>
              <a:buNone/>
            </a:pPr>
            <a:r>
              <a:rPr lang="ru-RU" sz="2800" b="1">
                <a:cs typeface="Arial" charset="0"/>
              </a:rPr>
              <a:t>         3)5</a:t>
            </a:r>
          </a:p>
          <a:p>
            <a:pPr>
              <a:buFontTx/>
              <a:buNone/>
            </a:pPr>
            <a:r>
              <a:rPr lang="ru-RU" sz="2800" b="1">
                <a:cs typeface="Arial" charset="0"/>
              </a:rPr>
              <a:t>   Ответ: а – 3);  в – 2);   с – 1)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064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№3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b="1">
                <a:cs typeface="Arial" charset="0"/>
              </a:rPr>
              <a:t>Д = в</a:t>
            </a:r>
            <a:r>
              <a:rPr lang="en-US" b="1">
                <a:cs typeface="Arial" charset="0"/>
              </a:rPr>
              <a:t>²</a:t>
            </a:r>
            <a:r>
              <a:rPr lang="ru-RU" b="1">
                <a:cs typeface="Arial" charset="0"/>
              </a:rPr>
              <a:t> -  4ас, это формула:</a:t>
            </a:r>
          </a:p>
          <a:p>
            <a:pPr>
              <a:buFontTx/>
              <a:buNone/>
            </a:pPr>
            <a:r>
              <a:rPr lang="ru-RU" b="1">
                <a:cs typeface="Arial" charset="0"/>
              </a:rPr>
              <a:t>         1) корней квадратного         уравнения</a:t>
            </a:r>
          </a:p>
          <a:p>
            <a:pPr>
              <a:buFontTx/>
              <a:buNone/>
            </a:pPr>
            <a:r>
              <a:rPr lang="ru-RU" b="1">
                <a:cs typeface="Arial" charset="0"/>
              </a:rPr>
              <a:t>         2) дискриминанта</a:t>
            </a:r>
          </a:p>
          <a:p>
            <a:pPr>
              <a:buFontTx/>
              <a:buNone/>
            </a:pPr>
            <a:r>
              <a:rPr lang="ru-RU" b="1">
                <a:cs typeface="Arial" charset="0"/>
              </a:rPr>
              <a:t>         3) сокращенного уравнения</a:t>
            </a:r>
          </a:p>
          <a:p>
            <a:pPr>
              <a:buFontTx/>
              <a:buNone/>
            </a:pPr>
            <a:endParaRPr lang="ru-RU" b="1">
              <a:cs typeface="Arial" charset="0"/>
            </a:endParaRPr>
          </a:p>
          <a:p>
            <a:pPr>
              <a:buFontTx/>
              <a:buNone/>
            </a:pPr>
            <a:r>
              <a:rPr lang="ru-RU" b="1">
                <a:cs typeface="Arial" charset="0"/>
              </a:rPr>
              <a:t>Ответ: 2)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/>
      <p:bldP spid="1075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28600"/>
            <a:ext cx="7543800" cy="5105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b="1">
                <a:cs typeface="Arial" charset="0"/>
              </a:rPr>
              <a:t>№4.   Установи истину: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b="1"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b="1">
                <a:cs typeface="Arial" charset="0"/>
              </a:rPr>
              <a:t>         а)  Д </a:t>
            </a:r>
            <a:r>
              <a:rPr lang="en-US" b="1">
                <a:cs typeface="Arial" charset="0"/>
              </a:rPr>
              <a:t>&gt;</a:t>
            </a:r>
            <a:r>
              <a:rPr lang="ru-RU" b="1">
                <a:cs typeface="Arial" charset="0"/>
              </a:rPr>
              <a:t> 0           1)  корней нет</a:t>
            </a:r>
            <a:r>
              <a:rPr lang="en-US" b="1">
                <a:cs typeface="Arial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>
                <a:cs typeface="Arial" charset="0"/>
              </a:rPr>
              <a:t>         б)  Д = 0           2)  один корень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>
                <a:cs typeface="Arial" charset="0"/>
              </a:rPr>
              <a:t>         в)  Д </a:t>
            </a:r>
            <a:r>
              <a:rPr lang="en-US" b="1">
                <a:cs typeface="Arial" charset="0"/>
              </a:rPr>
              <a:t>&lt;</a:t>
            </a:r>
            <a:r>
              <a:rPr lang="ru-RU" b="1">
                <a:cs typeface="Arial" charset="0"/>
              </a:rPr>
              <a:t> 0           3)  два корня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b="1"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b="1">
                <a:cs typeface="Arial" charset="0"/>
              </a:rPr>
              <a:t>                                                              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>
                <a:cs typeface="Arial" charset="0"/>
              </a:rPr>
              <a:t>                                           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>
                <a:cs typeface="Arial" charset="0"/>
              </a:rPr>
              <a:t> Ответ: а) – 3); б) – 2); в) – 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№5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b="1"/>
              <a:t> Вычислите дискриминант квадратного  уравнения</a:t>
            </a:r>
          </a:p>
          <a:p>
            <a:pPr>
              <a:buFontTx/>
              <a:buNone/>
            </a:pPr>
            <a:r>
              <a:rPr lang="ru-RU" b="1"/>
              <a:t>       2 х</a:t>
            </a:r>
            <a:r>
              <a:rPr lang="en-US" b="1">
                <a:cs typeface="Arial" charset="0"/>
              </a:rPr>
              <a:t>²</a:t>
            </a:r>
            <a:r>
              <a:rPr lang="ru-RU" b="1"/>
              <a:t> + 3 х + 1 = 0.</a:t>
            </a:r>
          </a:p>
          <a:p>
            <a:pPr>
              <a:buFontTx/>
              <a:buNone/>
            </a:pPr>
            <a:r>
              <a:rPr lang="ru-RU" b="1"/>
              <a:t>           1)  1; </a:t>
            </a:r>
          </a:p>
          <a:p>
            <a:pPr>
              <a:buFontTx/>
              <a:buNone/>
            </a:pPr>
            <a:r>
              <a:rPr lang="ru-RU" b="1"/>
              <a:t>           2)  -1;</a:t>
            </a:r>
          </a:p>
          <a:p>
            <a:pPr>
              <a:buFontTx/>
              <a:buNone/>
            </a:pPr>
            <a:r>
              <a:rPr lang="ru-RU" b="1"/>
              <a:t>           3)  0.</a:t>
            </a:r>
          </a:p>
          <a:p>
            <a:pPr>
              <a:buFontTx/>
              <a:buNone/>
            </a:pPr>
            <a:r>
              <a:rPr lang="ru-RU" b="1"/>
              <a:t>Ответ: 1)</a:t>
            </a:r>
          </a:p>
          <a:p>
            <a:pPr>
              <a:buFontTx/>
              <a:buNone/>
            </a:pPr>
            <a:endParaRPr lang="ru-RU" b="1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  <p:bldP spid="1085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№6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b="1"/>
              <a:t> Решите квадратное уравнение: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/>
              <a:t>       а) 5 х</a:t>
            </a:r>
            <a:r>
              <a:rPr lang="en-US" sz="2800" b="1">
                <a:cs typeface="Arial" charset="0"/>
              </a:rPr>
              <a:t>²</a:t>
            </a:r>
            <a:r>
              <a:rPr lang="ru-RU" sz="2800" b="1"/>
              <a:t> – 6 х + 1 = 0 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800" b="1"/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/>
              <a:t>                       1)  корней нет.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/>
              <a:t>                       2) 1; 0,2.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/>
              <a:t>                       3) 1; 5.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800" b="1"/>
          </a:p>
          <a:p>
            <a:pPr>
              <a:lnSpc>
                <a:spcPct val="90000"/>
              </a:lnSpc>
              <a:buFontTx/>
              <a:buNone/>
            </a:pPr>
            <a:endParaRPr lang="ru-RU" sz="2800" b="1"/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/>
              <a:t>Ответ: 2)</a:t>
            </a:r>
            <a:endParaRPr lang="ru-RU" sz="2800" b="1">
              <a:cs typeface="Arial" charset="0"/>
            </a:endParaRPr>
          </a:p>
          <a:p>
            <a:pPr>
              <a:lnSpc>
                <a:spcPct val="90000"/>
              </a:lnSpc>
            </a:pP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  <p:bldP spid="1095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04800"/>
            <a:ext cx="8229600" cy="1736725"/>
          </a:xfrm>
        </p:spPr>
        <p:txBody>
          <a:bodyPr/>
          <a:lstStyle/>
          <a:p>
            <a:r>
              <a:rPr lang="ru-RU"/>
              <a:t>Тема урока: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362200"/>
            <a:ext cx="70104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4000" b="1"/>
              <a:t>«Решение задач с помощью квадратных уравнений»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762000"/>
            <a:ext cx="6553200" cy="5486400"/>
          </a:xfrm>
        </p:spPr>
        <p:txBody>
          <a:bodyPr/>
          <a:lstStyle/>
          <a:p>
            <a:pPr lvl="1"/>
            <a:r>
              <a:rPr lang="ru-RU" dirty="0"/>
              <a:t>Задача:</a:t>
            </a:r>
            <a:r>
              <a:rPr lang="ru-RU" sz="1400" dirty="0"/>
              <a:t>                                                                                                                                                              </a:t>
            </a:r>
            <a:r>
              <a:rPr lang="ru-RU" b="1" dirty="0"/>
              <a:t>Огородный участок имеющий форму прямоугольника, одна сторона которого на 10 м больше другой, требуется обнести изгородью. Определите длину изгороди ,если известно, что площадь участка равна 1200м</a:t>
            </a:r>
            <a:r>
              <a:rPr lang="en-US" b="1" dirty="0">
                <a:cs typeface="Arial" charset="0"/>
              </a:rPr>
              <a:t>²</a:t>
            </a:r>
            <a:r>
              <a:rPr lang="ru-RU" b="1" dirty="0">
                <a:cs typeface="Arial" charset="0"/>
              </a:rPr>
              <a:t>.</a:t>
            </a:r>
            <a:endParaRPr lang="en-US" b="1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524</TotalTime>
  <Words>700</Words>
  <Application>Microsoft Office PowerPoint</Application>
  <PresentationFormat>Экран (4:3)</PresentationFormat>
  <Paragraphs>130</Paragraphs>
  <Slides>17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Тест по теме:    «Квадратные уравнения»</vt:lpstr>
      <vt:lpstr>Слайд 2</vt:lpstr>
      <vt:lpstr>№2</vt:lpstr>
      <vt:lpstr>№3</vt:lpstr>
      <vt:lpstr>Слайд 5</vt:lpstr>
      <vt:lpstr>№5</vt:lpstr>
      <vt:lpstr>№6</vt:lpstr>
      <vt:lpstr>Тема урока:</vt:lpstr>
      <vt:lpstr>Слайд 9</vt:lpstr>
      <vt:lpstr>Решение</vt:lpstr>
      <vt:lpstr>Решу уравнение:</vt:lpstr>
      <vt:lpstr>Задача №2.  Выберите уравнение соответствующее     условию задачи.</vt:lpstr>
      <vt:lpstr>Работа по учебнику, стр.120.</vt:lpstr>
      <vt:lpstr>Ответы к задачам:</vt:lpstr>
      <vt:lpstr>Слайд 15</vt:lpstr>
      <vt:lpstr>Ответы к задачам самостоятельной работы: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Андрей</dc:creator>
  <cp:lastModifiedBy>Андрей</cp:lastModifiedBy>
  <cp:revision>16</cp:revision>
  <cp:lastPrinted>1601-01-01T00:00:00Z</cp:lastPrinted>
  <dcterms:created xsi:type="dcterms:W3CDTF">1601-01-01T00:00:00Z</dcterms:created>
  <dcterms:modified xsi:type="dcterms:W3CDTF">2010-11-30T07:39:15Z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